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965" r:id="rId5"/>
  </p:sldMasterIdLst>
  <p:notesMasterIdLst>
    <p:notesMasterId r:id="rId12"/>
  </p:notesMasterIdLst>
  <p:handoutMasterIdLst>
    <p:handoutMasterId r:id="rId13"/>
  </p:handoutMasterIdLst>
  <p:sldIdLst>
    <p:sldId id="265" r:id="rId6"/>
    <p:sldId id="603" r:id="rId7"/>
    <p:sldId id="598" r:id="rId8"/>
    <p:sldId id="599" r:id="rId9"/>
    <p:sldId id="604" r:id="rId10"/>
    <p:sldId id="602" r:id="rId1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ette Montgomery" initials="cm" lastIdx="1" clrIdx="0"/>
  <p:cmAuthor id="1" name="Dorn, Stan" initials="DS" lastIdx="10" clrIdx="1"/>
  <p:cmAuthor id="2" name="McGlamery, Gabriel" initials="GM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1"/>
    <a:srgbClr val="FFFF8B"/>
    <a:srgbClr val="0091CC"/>
    <a:srgbClr val="0093D0"/>
    <a:srgbClr val="BDF1FF"/>
    <a:srgbClr val="89DCF9"/>
    <a:srgbClr val="CBDCEC"/>
    <a:srgbClr val="FFFFFC"/>
    <a:srgbClr val="008FCE"/>
    <a:srgbClr val="006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4" autoAdjust="0"/>
    <p:restoredTop sz="94845" autoAdjust="0"/>
  </p:normalViewPr>
  <p:slideViewPr>
    <p:cSldViewPr snapToObjects="1">
      <p:cViewPr varScale="1">
        <p:scale>
          <a:sx n="104" d="100"/>
          <a:sy n="104" d="100"/>
        </p:scale>
        <p:origin x="-258" y="-78"/>
      </p:cViewPr>
      <p:guideLst>
        <p:guide orient="horz" pos="328"/>
        <p:guide orient="horz" pos="3648"/>
        <p:guide orient="horz" pos="4177"/>
        <p:guide orient="horz" pos="894"/>
        <p:guide orient="horz" pos="1994"/>
        <p:guide orient="horz" pos="816"/>
        <p:guide pos="5472"/>
        <p:guide pos="232"/>
        <p:guide pos="1954"/>
        <p:guide pos="36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00" y="810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408" tIns="46703" rIns="93408" bIns="46703" rtlCol="0"/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6" y="0"/>
            <a:ext cx="3043343" cy="465455"/>
          </a:xfrm>
          <a:prstGeom prst="rect">
            <a:avLst/>
          </a:prstGeom>
        </p:spPr>
        <p:txBody>
          <a:bodyPr vert="horz" wrap="square" lIns="93408" tIns="46703" rIns="93408" bIns="4670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E47096-22C7-4119-B9F1-94D5AA447B1C}" type="datetime1">
              <a:rPr lang="en-US"/>
              <a:pPr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408" tIns="46703" rIns="93408" bIns="46703" rtlCol="0" anchor="b"/>
          <a:lstStyle>
            <a:lvl1pPr algn="l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6" y="8842032"/>
            <a:ext cx="3043343" cy="465455"/>
          </a:xfrm>
          <a:prstGeom prst="rect">
            <a:avLst/>
          </a:prstGeom>
        </p:spPr>
        <p:txBody>
          <a:bodyPr vert="horz" wrap="square" lIns="93408" tIns="46703" rIns="93408" bIns="46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5B16B-B13A-4789-8285-A3A35AD402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4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08" tIns="46703" rIns="93408" bIns="4670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08" tIns="46703" rIns="93408" bIns="467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6" y="4421826"/>
            <a:ext cx="5150272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08" tIns="46703" rIns="93408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08" tIns="46703" rIns="93408" bIns="4670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2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08" tIns="46703" rIns="93408" bIns="467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BEA84B-D528-48B5-ACA7-1C152DE694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454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06" charset="-128"/>
        <a:cs typeface="Geneva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21775" cy="6858001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9048" y="30173"/>
            <a:ext cx="8839200" cy="1143000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main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7295" y="889440"/>
            <a:ext cx="8191500" cy="154326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subtitle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2" name="Picture 11" descr="BCBSF_Logo_Tagline_Primary_whi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8300" y="5791200"/>
            <a:ext cx="1267973" cy="85946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4127" y="6388339"/>
            <a:ext cx="2543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840"/>
              </a:lnSpc>
            </a:pPr>
            <a:r>
              <a:rPr lang="en-US" sz="700" dirty="0" smtClean="0">
                <a:solidFill>
                  <a:schemeClr val="bg1"/>
                </a:solidFill>
              </a:rPr>
              <a:t>Blue Cross and Blue</a:t>
            </a:r>
            <a:r>
              <a:rPr lang="en-US" sz="700" baseline="0" dirty="0" smtClean="0">
                <a:solidFill>
                  <a:schemeClr val="bg1"/>
                </a:solidFill>
              </a:rPr>
              <a:t> Shield of Florida is an Independent Licensee of the Blue Cross and Blue Shield Association.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 page – Balloon/sk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lloon 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Florida Blue 200 2.9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070" y="5796605"/>
            <a:ext cx="2606170" cy="5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5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 page – sky/clouds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uds 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Florida Blue 200 2.9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070" y="5796605"/>
            <a:ext cx="2606170" cy="5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2"/>
            <a:ext cx="8229600" cy="5114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65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9" name="Picture 8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4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 page –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Florida Blue 200 2.9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070" y="5796605"/>
            <a:ext cx="2606170" cy="5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6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ver page – Green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een frame only 4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228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91CC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7" name="Picture 6" descr="FB blue 2.85 20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3747" y="5797195"/>
            <a:ext cx="2606170" cy="5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8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–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759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– Green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 frame only 4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" y="228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91CC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3892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– Blue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 userDrawn="1"/>
        </p:nvSpPr>
        <p:spPr bwMode="auto">
          <a:xfrm>
            <a:off x="0" y="0"/>
            <a:ext cx="9144000" cy="6858000"/>
          </a:xfrm>
          <a:prstGeom prst="frame">
            <a:avLst>
              <a:gd name="adj1" fmla="val 3032"/>
            </a:avLst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666666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731"/>
            <a:ext cx="8229600" cy="2294469"/>
          </a:xfrm>
        </p:spPr>
        <p:txBody>
          <a:bodyPr anchor="t"/>
          <a:lstStyle>
            <a:lvl1pPr algn="l">
              <a:defRPr sz="4800" b="0" cap="none" spc="29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36334"/>
            <a:ext cx="8229600" cy="150018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91CC"/>
              </a:solidFill>
              <a:latin typeface="Arial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66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ld statement 56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206"/>
            <a:ext cx="8229600" cy="5251403"/>
          </a:xfrm>
        </p:spPr>
        <p:txBody>
          <a:bodyPr/>
          <a:lstStyle>
            <a:lvl1pPr>
              <a:lnSpc>
                <a:spcPct val="95000"/>
              </a:lnSpc>
              <a:spcBef>
                <a:spcPts val="2000"/>
              </a:spcBef>
              <a:defRPr sz="5600">
                <a:solidFill>
                  <a:schemeClr val="tx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/>
            </a:lvl3pPr>
            <a:lvl4pPr marL="0" indent="0">
              <a:buNone/>
              <a:defRPr sz="14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65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0" name="Picture 9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0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ld statement 36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787"/>
            <a:ext cx="8229600" cy="5181552"/>
          </a:xfrm>
        </p:spPr>
        <p:txBody>
          <a:bodyPr/>
          <a:lstStyle>
            <a:lvl1pPr>
              <a:lnSpc>
                <a:spcPct val="95000"/>
              </a:lnSpc>
              <a:defRPr sz="3600">
                <a:solidFill>
                  <a:schemeClr val="tx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/>
            </a:lvl3pPr>
            <a:lvl4pPr marL="0" indent="0">
              <a:buNone/>
              <a:defRPr sz="14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8642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0" name="Picture 9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1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titl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0"/>
            <a:ext cx="9134475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9048" y="30173"/>
            <a:ext cx="8839200" cy="1143000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main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7295" y="889440"/>
            <a:ext cx="8191500" cy="154326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subtitle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10" name="Picture 9" descr="BCBSF_Logo_Tagline_Primary_whit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8827" y="5791200"/>
            <a:ext cx="1267973" cy="85946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86890" y="6388339"/>
            <a:ext cx="2543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840"/>
              </a:lnSpc>
            </a:pPr>
            <a:r>
              <a:rPr lang="en-US" sz="700" dirty="0" smtClean="0">
                <a:solidFill>
                  <a:srgbClr val="FFFFFF"/>
                </a:solidFill>
              </a:rPr>
              <a:t>Blue Cross and Blue</a:t>
            </a:r>
            <a:r>
              <a:rPr lang="en-US" sz="700" baseline="0" dirty="0" smtClean="0">
                <a:solidFill>
                  <a:srgbClr val="FFFFFF"/>
                </a:solidFill>
              </a:rPr>
              <a:t> Shield of Florida is an Independent Licensee of the Blue Cross and Blue Shield Association.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column 18 blue/14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2"/>
            <a:ext cx="3952875" cy="5114923"/>
          </a:xfrm>
        </p:spPr>
        <p:txBody>
          <a:bodyPr/>
          <a:lstStyle>
            <a:lvl1pPr>
              <a:spcBef>
                <a:spcPts val="1000"/>
              </a:spcBef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33925" y="1136556"/>
            <a:ext cx="3952875" cy="5095969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65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1" name="Picture 10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14 w/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1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33925" y="1693864"/>
            <a:ext cx="3952875" cy="4538662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57200" y="1693864"/>
            <a:ext cx="3952875" cy="4538662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138048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733925" y="1138048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864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5" name="Picture 14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3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w/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33925" y="4189510"/>
            <a:ext cx="3952875" cy="2043016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57200" y="4189509"/>
            <a:ext cx="3952875" cy="2046544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3633694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733925" y="3633694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 hasCustomPrompt="1"/>
          </p:nvPr>
        </p:nvSpPr>
        <p:spPr>
          <a:xfrm>
            <a:off x="457200" y="1173163"/>
            <a:ext cx="3952875" cy="2252662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Picture 2.46 x 4.32</a:t>
            </a:r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4733925" y="1173163"/>
            <a:ext cx="3952875" cy="225266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r>
              <a:rPr lang="en-US" dirty="0" smtClean="0"/>
              <a:t>Picture 2.46 x 4.32</a:t>
            </a:r>
          </a:p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65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7" name="Picture 16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8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w/text &amp;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733925" y="1693864"/>
            <a:ext cx="3952875" cy="838199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57200" y="1693864"/>
            <a:ext cx="3952875" cy="838199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138048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733925" y="1138048"/>
            <a:ext cx="3952875" cy="46640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7"/>
          </p:nvPr>
        </p:nvSpPr>
        <p:spPr>
          <a:xfrm>
            <a:off x="4733925" y="2587626"/>
            <a:ext cx="3952875" cy="3644899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8"/>
          </p:nvPr>
        </p:nvSpPr>
        <p:spPr>
          <a:xfrm>
            <a:off x="457200" y="2587626"/>
            <a:ext cx="3952875" cy="3644899"/>
          </a:xfrm>
        </p:spPr>
        <p:txBody>
          <a:bodyPr/>
          <a:lstStyle>
            <a:lvl1pPr>
              <a:spcBef>
                <a:spcPts val="1000"/>
              </a:spcBef>
              <a:defRPr sz="1400"/>
            </a:lvl1pPr>
            <a:lvl2pPr marL="198438" indent="-122238">
              <a:defRPr sz="1400"/>
            </a:lvl2pPr>
            <a:lvl3pPr marL="398463" indent="-152400">
              <a:defRPr sz="1300"/>
            </a:lvl3pPr>
            <a:lvl4pPr marL="577850" indent="-131763">
              <a:defRPr sz="1300"/>
            </a:lvl4pPr>
            <a:lvl5pPr marL="777875" indent="-152400"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8642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7" name="Picture 16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7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4826" y="662114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644" y="6619028"/>
            <a:ext cx="323756" cy="138642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D7E0B00-4FDE-D040-8275-1F4B80113D68}" type="slidenum">
              <a:rPr lang="en-US">
                <a:solidFill>
                  <a:srgbClr val="0091CC"/>
                </a:solidFill>
              </a:rPr>
              <a:pPr/>
              <a:t>‹#›</a:t>
            </a:fld>
            <a:endParaRPr lang="en-US" dirty="0">
              <a:solidFill>
                <a:srgbClr val="0091CC"/>
              </a:solidFill>
            </a:endParaRPr>
          </a:p>
        </p:txBody>
      </p:sp>
      <p:pic>
        <p:nvPicPr>
          <p:cNvPr id="10" name="Picture 9" descr="FB blue 1.83 2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0248" y="6550620"/>
            <a:ext cx="1673352" cy="18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/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59" y="136960"/>
            <a:ext cx="7995908" cy="548213"/>
          </a:xfrm>
        </p:spPr>
        <p:txBody>
          <a:bodyPr/>
          <a:lstStyle>
            <a:lvl1pPr algn="l">
              <a:defRPr sz="2400" b="1" i="1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288338" y="127000"/>
            <a:ext cx="792162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8FCC3F79-E0E0-421B-AAF0-733FD38B6442}" type="slidenum">
              <a:rPr lang="en-US">
                <a:solidFill>
                  <a:srgbClr val="FFFFFF">
                    <a:lumMod val="6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08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0"/>
            <a:ext cx="9134475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9048" y="30173"/>
            <a:ext cx="8839200" cy="1143000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main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7295" y="889440"/>
            <a:ext cx="8191500" cy="1543262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subtitle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7" name="Picture 6" descr="Florida Blue 200 2.9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3802" y="5862791"/>
            <a:ext cx="2606170" cy="6081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67" y="114300"/>
            <a:ext cx="83058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67" y="1219200"/>
            <a:ext cx="83058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67" y="114300"/>
            <a:ext cx="8305800" cy="8001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67" y="1219200"/>
            <a:ext cx="8305800" cy="4572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pic>
        <p:nvPicPr>
          <p:cNvPr id="5" name="Picture 4" descr="BCBSF_Logo_Tagline_Primary_whit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300" y="5969894"/>
            <a:ext cx="999331" cy="677376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760174" y="6388339"/>
            <a:ext cx="2543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840"/>
              </a:lnSpc>
            </a:pPr>
            <a:r>
              <a:rPr lang="en-US" sz="700" dirty="0" smtClean="0">
                <a:solidFill>
                  <a:srgbClr val="FFFFFF"/>
                </a:solidFill>
              </a:rPr>
              <a:t>Blue Cross and Blue</a:t>
            </a:r>
            <a:r>
              <a:rPr lang="en-US" sz="700" baseline="0" dirty="0" smtClean="0">
                <a:solidFill>
                  <a:srgbClr val="FFFFFF"/>
                </a:solidFill>
              </a:rPr>
              <a:t> Shield of Florida is an Independent Licensee of the Blue Cross and Blue Shield Association.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8436382" y="6477651"/>
            <a:ext cx="342900" cy="34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40E27D-85E9-4759-A260-87C440679063}" type="slidenum">
              <a:rPr lang="en-US" sz="800" b="1" smtClean="0">
                <a:solidFill>
                  <a:srgbClr val="FFFFFF"/>
                </a:solidFill>
              </a:rPr>
              <a:pPr algn="r"/>
              <a:t>‹#›</a:t>
            </a:fld>
            <a:endParaRPr lang="en-US" sz="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5167" y="504651"/>
            <a:ext cx="8305800" cy="517267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statement slide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21775" cy="6858001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9048" y="1552590"/>
            <a:ext cx="8839200" cy="1143000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divider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9048" y="1552590"/>
            <a:ext cx="8839200" cy="1143000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divider 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5167" y="114300"/>
            <a:ext cx="8305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5167" y="12192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8436382" y="6477651"/>
            <a:ext cx="342900" cy="34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40E27D-85E9-4759-A260-87C440679063}" type="slidenum">
              <a:rPr lang="en-US" sz="800" b="1" smtClean="0">
                <a:solidFill>
                  <a:srgbClr val="0093D0"/>
                </a:solidFill>
              </a:rPr>
              <a:pPr algn="r"/>
              <a:t>‹#›</a:t>
            </a:fld>
            <a:endParaRPr lang="en-US" sz="800" b="1" dirty="0">
              <a:solidFill>
                <a:srgbClr val="0093D0"/>
              </a:solidFill>
            </a:endParaRPr>
          </a:p>
        </p:txBody>
      </p:sp>
      <p:pic>
        <p:nvPicPr>
          <p:cNvPr id="8" name="Picture 7" descr="Florida Blue 200 2.9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070" y="5782889"/>
            <a:ext cx="2606170" cy="608106"/>
          </a:xfrm>
          <a:prstGeom prst="rect">
            <a:avLst/>
          </a:prstGeom>
        </p:spPr>
      </p:pic>
      <p:pic>
        <p:nvPicPr>
          <p:cNvPr id="9" name="Picture 8" descr="Florida Blue 200 2.9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470" y="5935289"/>
            <a:ext cx="2606170" cy="608106"/>
          </a:xfrm>
          <a:prstGeom prst="rect">
            <a:avLst/>
          </a:prstGeom>
        </p:spPr>
      </p:pic>
      <p:pic>
        <p:nvPicPr>
          <p:cNvPr id="12" name="Picture 11" descr="Florida Blue 200 blue 1.83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9632" y="6374125"/>
            <a:ext cx="1673436" cy="205750"/>
          </a:xfrm>
          <a:prstGeom prst="rect">
            <a:avLst/>
          </a:prstGeom>
        </p:spPr>
      </p:pic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4242040" y="6520630"/>
            <a:ext cx="42449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700" kern="700" spc="10">
                <a:latin typeface="Arial"/>
                <a:cs typeface="Arial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700" cap="none" spc="10" normalizeH="0" baseline="0" noProof="0" dirty="0" smtClean="0">
                <a:ln>
                  <a:noFill/>
                </a:ln>
                <a:solidFill>
                  <a:srgbClr val="008CCC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Florida Blue is an Independent Licensee of the Blue Cross and Blue Shield Association.</a:t>
            </a:r>
            <a:endParaRPr kumimoji="0" lang="en-US" sz="700" b="0" i="0" u="none" strike="noStrike" kern="700" cap="none" spc="10" normalizeH="0" baseline="0" noProof="0" dirty="0">
              <a:ln>
                <a:noFill/>
              </a:ln>
              <a:solidFill>
                <a:srgbClr val="008CCC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61" r:id="rId2"/>
    <p:sldLayoutId id="2147483964" r:id="rId3"/>
    <p:sldLayoutId id="2147483951" r:id="rId4"/>
    <p:sldLayoutId id="2147483963" r:id="rId5"/>
    <p:sldLayoutId id="2147483956" r:id="rId6"/>
    <p:sldLayoutId id="2147483959" r:id="rId7"/>
    <p:sldLayoutId id="2147483958" r:id="rId8"/>
    <p:sldLayoutId id="2147483960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93D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93D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93D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0093D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0" indent="0" algn="l" rtl="0" eaLnBrk="0" fontAlgn="base" hangingPunct="0">
        <a:spcBef>
          <a:spcPts val="0"/>
        </a:spcBef>
        <a:spcAft>
          <a:spcPts val="1200"/>
        </a:spcAft>
        <a:buNone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228600" indent="-228600" algn="l" rtl="0" eaLnBrk="0" fontAlgn="base" hangingPunct="0">
        <a:spcBef>
          <a:spcPts val="0"/>
        </a:spcBef>
        <a:spcAft>
          <a:spcPts val="600"/>
        </a:spcAft>
        <a:buChar char="•"/>
        <a:defRPr sz="1600">
          <a:solidFill>
            <a:schemeClr val="tx1"/>
          </a:solidFill>
          <a:latin typeface="+mn-lt"/>
          <a:ea typeface="ＭＳ Ｐゴシック" pitchFamily="-106" charset="-128"/>
          <a:cs typeface="Geneva" pitchFamily="-107" charset="-128"/>
        </a:defRPr>
      </a:lvl3pPr>
      <a:lvl4pPr marL="569913" indent="-227013" algn="l" rtl="0" eaLnBrk="0" fontAlgn="base" hangingPunct="0">
        <a:spcBef>
          <a:spcPts val="0"/>
        </a:spcBef>
        <a:spcAft>
          <a:spcPts val="600"/>
        </a:spcAft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0068"/>
            <a:ext cx="8229600" cy="90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7602"/>
            <a:ext cx="8229600" cy="511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4826" y="6560185"/>
            <a:ext cx="4244975" cy="1365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91CC"/>
              </a:solidFill>
              <a:latin typeface="Arial"/>
              <a:ea typeface="+mn-ea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1644" y="6550620"/>
            <a:ext cx="323756" cy="204933"/>
          </a:xfrm>
          <a:prstGeom prst="rect">
            <a:avLst/>
          </a:prstGeom>
        </p:spPr>
        <p:txBody>
          <a:bodyPr/>
          <a:lstStyle>
            <a:lvl1pPr>
              <a:defRPr sz="800" smtClean="0"/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5D7E0B00-4FDE-D040-8275-1F4B80113D68}" type="slidenum">
              <a:rPr lang="en-US">
                <a:solidFill>
                  <a:srgbClr val="0091CC"/>
                </a:solidFill>
                <a:latin typeface="Arial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091CC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3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2400" b="0" spc="140">
          <a:solidFill>
            <a:schemeClr val="tx1"/>
          </a:solidFill>
          <a:latin typeface="Arial"/>
          <a:ea typeface="+mj-ea"/>
          <a:cs typeface="Arial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>
          <a:solidFill>
            <a:schemeClr val="tx2"/>
          </a:solidFill>
          <a:latin typeface="Arial"/>
          <a:ea typeface="+mn-ea"/>
          <a:cs typeface="Arial"/>
        </a:defRPr>
      </a:lvl1pPr>
      <a:lvl2pPr marL="288925" indent="-174625" algn="l" rtl="0" fontAlgn="base">
        <a:spcBef>
          <a:spcPct val="15000"/>
        </a:spcBef>
        <a:spcAft>
          <a:spcPct val="0"/>
        </a:spcAft>
        <a:buChar char="•"/>
        <a:defRPr sz="1800">
          <a:solidFill>
            <a:schemeClr val="tx2"/>
          </a:solidFill>
          <a:latin typeface="Arial"/>
          <a:ea typeface="+mn-ea"/>
          <a:cs typeface="Arial"/>
        </a:defRPr>
      </a:lvl2pPr>
      <a:lvl3pPr marL="568325" indent="-165100" algn="l" rtl="0" fontAlgn="base">
        <a:spcBef>
          <a:spcPct val="5000"/>
        </a:spcBef>
        <a:spcAft>
          <a:spcPct val="0"/>
        </a:spcAft>
        <a:buChar char="–"/>
        <a:defRPr sz="1600">
          <a:solidFill>
            <a:schemeClr val="tx2"/>
          </a:solidFill>
          <a:latin typeface="Arial"/>
          <a:ea typeface="+mn-ea"/>
          <a:cs typeface="Arial"/>
        </a:defRPr>
      </a:lvl3pPr>
      <a:lvl4pPr marL="857250" indent="-174625" algn="l" rtl="0" fontAlgn="base">
        <a:spcBef>
          <a:spcPct val="0"/>
        </a:spcBef>
        <a:spcAft>
          <a:spcPct val="0"/>
        </a:spcAft>
        <a:buChar char="•"/>
        <a:defRPr sz="1600">
          <a:solidFill>
            <a:schemeClr val="tx2"/>
          </a:solidFill>
          <a:latin typeface="Arial"/>
          <a:ea typeface="+mn-ea"/>
          <a:cs typeface="Arial"/>
        </a:defRPr>
      </a:lvl4pPr>
      <a:lvl5pPr marL="1146175" indent="-174625" algn="l" rtl="0" fontAlgn="base">
        <a:spcBef>
          <a:spcPct val="0"/>
        </a:spcBef>
        <a:spcAft>
          <a:spcPct val="0"/>
        </a:spcAft>
        <a:buChar char="–"/>
        <a:defRPr sz="1400">
          <a:solidFill>
            <a:schemeClr val="tx2"/>
          </a:solidFill>
          <a:latin typeface="Arial"/>
          <a:ea typeface="+mn-ea"/>
          <a:cs typeface="Arial"/>
        </a:defRPr>
      </a:lvl5pPr>
      <a:lvl6pPr marL="1603375" indent="-174625" algn="l" rtl="0" fontAlgn="base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6pPr>
      <a:lvl7pPr marL="2060575" indent="-174625" algn="l" rtl="0" fontAlgn="base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7pPr>
      <a:lvl8pPr marL="2517775" indent="-174625" algn="l" rtl="0" fontAlgn="base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8pPr>
      <a:lvl9pPr marL="2974975" indent="-174625" algn="l" rtl="0" fontAlgn="base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betterway.speaker.gov/_assets/pdf/ABetterWay-HealthCare-PolicyPaper.pdf" TargetMode="External"/><Relationship Id="rId2" Type="http://schemas.openxmlformats.org/officeDocument/2006/relationships/hyperlink" Target="https://greatagain.gov/healthcare-396f348e51ef#.2nvo87o0w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tomprice.house.gov/sites/tomprice.house.gov/files/Section%20by%20Section%20of%20HR%202300%20Empowering%20Patients%20First%20Act%202015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yhealthplan.guide/" TargetMode="External"/><Relationship Id="rId7" Type="http://schemas.openxmlformats.org/officeDocument/2006/relationships/hyperlink" Target="https://marketplace.cms.gov/index.html" TargetMode="External"/><Relationship Id="rId2" Type="http://schemas.openxmlformats.org/officeDocument/2006/relationships/hyperlink" Target="https://www.healthcare.gov/topic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ms.gov/About-CMS/Agency-Information/OMH/OMH-Coverage2Care.html" TargetMode="External"/><Relationship Id="rId5" Type="http://schemas.openxmlformats.org/officeDocument/2006/relationships/hyperlink" Target="https://healthcarebluebook.com/page_ConsumerFront.aspx" TargetMode="External"/><Relationship Id="rId4" Type="http://schemas.openxmlformats.org/officeDocument/2006/relationships/hyperlink" Target="https://www.puttingpatientsfirst.net/cal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469" y="495800"/>
            <a:ext cx="8839200" cy="1485400"/>
          </a:xfrm>
        </p:spPr>
        <p:txBody>
          <a:bodyPr/>
          <a:lstStyle/>
          <a:p>
            <a:r>
              <a:rPr lang="en-US" b="1" dirty="0" smtClean="0"/>
              <a:t>Health Care </a:t>
            </a:r>
            <a:r>
              <a:rPr lang="en-US" b="1" dirty="0" smtClean="0"/>
              <a:t>Literacy:</a:t>
            </a:r>
            <a:br>
              <a:rPr lang="en-US" b="1" dirty="0" smtClean="0"/>
            </a:br>
            <a:r>
              <a:rPr lang="en-US" b="1" dirty="0" smtClean="0"/>
              <a:t>More Important Than Ever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9335" y="4516230"/>
            <a:ext cx="5220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Kelly James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Florida </a:t>
            </a:r>
            <a:r>
              <a:rPr lang="en-US" dirty="0" smtClean="0">
                <a:solidFill>
                  <a:schemeClr val="bg1"/>
                </a:solidFill>
              </a:rPr>
              <a:t>Blue Center for Health Policy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January 2017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94320" cy="52578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Everyone</a:t>
            </a:r>
            <a:r>
              <a:rPr lang="en-US" dirty="0"/>
              <a:t> will need to use the health care system at some point – whether for routine care, to treat an illness, or after an accident.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Health insurance provides </a:t>
            </a:r>
            <a:r>
              <a:rPr lang="en-US" dirty="0" smtClean="0"/>
              <a:t>people with </a:t>
            </a:r>
            <a:r>
              <a:rPr lang="en-US" dirty="0"/>
              <a:t>the ability to get medical care </a:t>
            </a:r>
            <a:r>
              <a:rPr lang="en-US" dirty="0" smtClean="0"/>
              <a:t>and protect them from </a:t>
            </a:r>
            <a:r>
              <a:rPr lang="en-US" dirty="0"/>
              <a:t>high treatment </a:t>
            </a:r>
            <a:r>
              <a:rPr lang="en-US" dirty="0" smtClean="0"/>
              <a:t>costs.  Plans provide </a:t>
            </a:r>
            <a:r>
              <a:rPr lang="en-US" dirty="0"/>
              <a:t>free preventive </a:t>
            </a:r>
            <a:r>
              <a:rPr lang="en-US" dirty="0" smtClean="0"/>
              <a:t>care – such as vaccines </a:t>
            </a:r>
            <a:r>
              <a:rPr lang="en-US" dirty="0"/>
              <a:t>and </a:t>
            </a:r>
            <a:r>
              <a:rPr lang="en-US" dirty="0" smtClean="0"/>
              <a:t>annual check-ups – and lower the costs for </a:t>
            </a:r>
            <a:r>
              <a:rPr lang="en-US" dirty="0"/>
              <a:t>prescription </a:t>
            </a:r>
            <a:r>
              <a:rPr lang="en-US" dirty="0" smtClean="0"/>
              <a:t>drugs.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Understanding how health insurance works, plan options, and all of the related terminology – deductible, out of pocket maximum, coinsurance, copayment, networks, formularies, etc. – is </a:t>
            </a:r>
            <a:r>
              <a:rPr lang="en-US" b="1" dirty="0" smtClean="0"/>
              <a:t>crucial</a:t>
            </a:r>
            <a:r>
              <a:rPr lang="en-US" dirty="0" smtClean="0"/>
              <a:t> for people to get the most out of their health plan.</a:t>
            </a: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Those who elect not to enroll in health insurance will be responsible for the full costs of their medical treatment.  Here are estimated </a:t>
            </a:r>
            <a:r>
              <a:rPr lang="en-US" dirty="0"/>
              <a:t>treatment costs in Duval county for common conditions:</a:t>
            </a:r>
          </a:p>
          <a:p>
            <a:pPr marL="80010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Emergency room visit (adult, minor problem) – $615</a:t>
            </a:r>
          </a:p>
          <a:p>
            <a:pPr marL="80010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Surgical repair of a broken leg – $9,430</a:t>
            </a:r>
          </a:p>
          <a:p>
            <a:pPr marL="80010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Prenatal care and childbirth (normal delivery) – $10,403</a:t>
            </a:r>
          </a:p>
          <a:p>
            <a:pPr marL="800100" lvl="3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Total hip replacement – $</a:t>
            </a:r>
            <a:r>
              <a:rPr lang="en-US" sz="1800" dirty="0" smtClean="0"/>
              <a:t>21,246</a:t>
            </a:r>
            <a:endParaRPr lang="en-US" sz="18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0B00-4FDE-D040-8275-1F4B80113D68}" type="slidenum">
              <a:rPr lang="en-US" smtClean="0">
                <a:solidFill>
                  <a:srgbClr val="0091CC"/>
                </a:solidFill>
              </a:rPr>
              <a:pPr/>
              <a:t>2</a:t>
            </a:fld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762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0" spc="14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The Importance of Health Literacy</a:t>
            </a:r>
            <a:endParaRPr lang="en-US" b="1" kern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1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94320" cy="518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/>
              <a:t>Trump administration has made the repeal and replacement of the Affordable Care Act (ACA) one of their top priorities.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</a:t>
            </a:r>
            <a:r>
              <a:rPr lang="en-US" sz="1600" dirty="0" smtClean="0"/>
              <a:t> House is likely to use legislation previously vetoed by President Obama as the starting point for repeal of the ACA through the budget reconciliation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legislation eliminates </a:t>
            </a:r>
            <a:r>
              <a:rPr lang="en-US" sz="1600" dirty="0" smtClean="0"/>
              <a:t>federal funding for premium tax credits, cost-sharing reduction payments, and Medicaid expansion after a two-year delay.  It also eliminates individual and employer mandates and related penalties, the medical device tax, the health insurer tax, and the Cadillac </a:t>
            </a:r>
            <a:r>
              <a:rPr lang="en-US" sz="1600" dirty="0" smtClean="0"/>
              <a:t>tax.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 smtClean="0"/>
              <a:t>budget reconciliation process only requires a simple majority (51 votes) for approval and limits the time spent on </a:t>
            </a:r>
            <a:r>
              <a:rPr lang="en-US" sz="1600" dirty="0" smtClean="0"/>
              <a:t>debate.  However, this process is </a:t>
            </a:r>
            <a:r>
              <a:rPr lang="en-US" sz="1600" dirty="0" smtClean="0"/>
              <a:t>restricted to items that have a direct impact on federal </a:t>
            </a:r>
            <a:r>
              <a:rPr lang="en-US" sz="1600" dirty="0" smtClean="0"/>
              <a:t>spending.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Regulatory changes – such as modifications to benefit requirements, rating rules, etc. – will have to be made through formal legislation that will require 60 House votes in order to move forward</a:t>
            </a:r>
            <a:r>
              <a:rPr lang="en-US" sz="1600" dirty="0" smtClean="0"/>
              <a:t>.  These efforts will begin later in 2017.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Even with passage of a budget reconciliation bill, the </a:t>
            </a:r>
            <a:r>
              <a:rPr lang="en-US" sz="1600" dirty="0" smtClean="0"/>
              <a:t>ACA and related financial assistance will not repealed immediately.  </a:t>
            </a:r>
            <a:r>
              <a:rPr lang="en-US" sz="1600" dirty="0" smtClean="0"/>
              <a:t>Republicans are proposing a two to three year transition period to prevent market disruption and allow for development of the “replace” plan, as well as options to continue related financial assistance.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0B00-4FDE-D040-8275-1F4B80113D68}" type="slidenum">
              <a:rPr lang="en-US" smtClean="0">
                <a:solidFill>
                  <a:srgbClr val="0091CC"/>
                </a:solidFill>
              </a:rPr>
              <a:pPr/>
              <a:t>3</a:t>
            </a:fld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762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0" spc="14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Repeal of the Affordable Care Act (ACA)</a:t>
            </a:r>
            <a:endParaRPr lang="en-US" b="1" kern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5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119872" cy="1950720"/>
          </a:xfrm>
        </p:spPr>
        <p:txBody>
          <a:bodyPr/>
          <a:lstStyle/>
          <a:p>
            <a:r>
              <a:rPr lang="en-US" sz="1400" dirty="0" smtClean="0"/>
              <a:t>There are a number of similarities among the health care plans developed by </a:t>
            </a:r>
            <a:r>
              <a:rPr lang="en-US" sz="1400" dirty="0" smtClean="0"/>
              <a:t>President </a:t>
            </a:r>
            <a:r>
              <a:rPr lang="en-US" sz="1400" dirty="0" smtClean="0"/>
              <a:t>Trump, Speaker of the House Paul Ryan, and HHS Secretary nominee Tim Price.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Trump</a:t>
            </a:r>
            <a:r>
              <a:rPr lang="en-US" sz="1400" dirty="0"/>
              <a:t>:  </a:t>
            </a:r>
            <a:r>
              <a:rPr lang="en-US" sz="1400" u="sng" dirty="0">
                <a:hlinkClick r:id="rId2"/>
              </a:rPr>
              <a:t>https://greatagain.gov/healthcare-396f348e51ef#.2nvo87o0w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Ryan</a:t>
            </a:r>
            <a:r>
              <a:rPr lang="en-US" sz="1400" dirty="0"/>
              <a:t>:  </a:t>
            </a:r>
            <a:r>
              <a:rPr lang="en-US" sz="1400" u="sng" dirty="0">
                <a:hlinkClick r:id="rId3"/>
              </a:rPr>
              <a:t>http://abetterway.speaker.gov/_assets/pdf/ABetterWay-HealthCare-PolicyPaper.pdf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Price</a:t>
            </a:r>
            <a:r>
              <a:rPr lang="en-US" sz="1400" dirty="0"/>
              <a:t>:  </a:t>
            </a: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://tomprice.house.gov/sites/tomprice.house.gov/files/Section%20by%20Section%20of%20HR%202300%20Empowering%20Patients%20First%20Act%202015.pdf</a:t>
            </a:r>
            <a:endParaRPr lang="en-US" sz="1400" dirty="0"/>
          </a:p>
          <a:p>
            <a:r>
              <a:rPr lang="en-US" sz="12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0B00-4FDE-D040-8275-1F4B80113D68}" type="slidenum">
              <a:rPr lang="en-US" smtClean="0">
                <a:solidFill>
                  <a:srgbClr val="0091CC"/>
                </a:solidFill>
              </a:rPr>
              <a:pPr/>
              <a:t>4</a:t>
            </a:fld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762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0" spc="14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Republican </a:t>
            </a:r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“Replace” Plans</a:t>
            </a:r>
            <a:endParaRPr lang="en-US" b="1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619025"/>
              </p:ext>
            </p:extLst>
          </p:nvPr>
        </p:nvGraphicFramePr>
        <p:xfrm>
          <a:off x="606552" y="2712720"/>
          <a:ext cx="812292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448"/>
                <a:gridCol w="1385824"/>
                <a:gridCol w="1385824"/>
                <a:gridCol w="1385824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Policy Topic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Trump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Ryan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Enhanced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Health Savings Accounts (HSAs)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Protections for individuals with pre-existing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conditions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Purchase insurance across state lines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Age-adjusted refundable tax credit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High-Risk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Pools for individuals with medical conditions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who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lack continuous coverage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Flexibility for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State Medicaid Programs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Allow dependents to stay on their parents’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Prohibition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on rescissions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6552" y="6019800"/>
            <a:ext cx="81229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ts val="1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288925" indent="-174625" algn="l" rtl="0" fontAlgn="base">
              <a:spcBef>
                <a:spcPct val="15000"/>
              </a:spcBef>
              <a:spcAft>
                <a:spcPct val="0"/>
              </a:spcAft>
              <a:buChar char="•"/>
              <a:defRPr sz="18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568325" indent="-165100" algn="l" rtl="0" fontAlgn="base">
              <a:spcBef>
                <a:spcPct val="5000"/>
              </a:spcBef>
              <a:spcAft>
                <a:spcPct val="0"/>
              </a:spcAft>
              <a:buChar char="–"/>
              <a:defRPr sz="16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857250" indent="-174625" algn="l" rtl="0" fontAlgn="base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1146175" indent="-174625" algn="l" rtl="0" fontAlgn="base"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1603375" indent="-174625" algn="l" rtl="0" fontAlgn="base"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060575" indent="-174625" algn="l" rtl="0" fontAlgn="base"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2517775" indent="-174625" algn="l" rtl="0" fontAlgn="base"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2974975" indent="-174625" algn="l" rtl="0" fontAlgn="base">
              <a:spcBef>
                <a:spcPct val="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/>
            <a:r>
              <a:rPr lang="en-US" sz="1400" b="1" i="1" kern="0" dirty="0" smtClean="0"/>
              <a:t>The radical changes coming in the health insurance market will make it more important for consumers to understand what their health care options will be and how they will work.</a:t>
            </a:r>
            <a:endParaRPr lang="en-US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60410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894320" cy="5715000"/>
          </a:xfrm>
        </p:spPr>
        <p:txBody>
          <a:bodyPr/>
          <a:lstStyle/>
          <a:p>
            <a:r>
              <a:rPr lang="en-US" sz="1600" dirty="0" smtClean="0"/>
              <a:t>Here are some of the health literacy resources available for consumers and assisters: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HealthCare.gov has a number of  topics related to health care, such as a glossary of terms, how to select a health plan</a:t>
            </a:r>
            <a:r>
              <a:rPr lang="en-US" sz="1600" dirty="0"/>
              <a:t>, and estimating financial assistance  </a:t>
            </a:r>
            <a:r>
              <a:rPr lang="en-US" sz="1600" dirty="0">
                <a:hlinkClick r:id="rId2"/>
              </a:rPr>
              <a:t>https://www.healthcare.gov/topics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America’s </a:t>
            </a:r>
            <a:r>
              <a:rPr lang="en-US" sz="1600" dirty="0"/>
              <a:t>Health Insurance Plans (AHIP) </a:t>
            </a:r>
            <a:r>
              <a:rPr lang="en-US" sz="1600" dirty="0" smtClean="0"/>
              <a:t>and the National </a:t>
            </a:r>
            <a:r>
              <a:rPr lang="en-US" sz="1600" dirty="0"/>
              <a:t>Consumers League (NCL) </a:t>
            </a:r>
            <a:r>
              <a:rPr lang="en-US" sz="1600" dirty="0" smtClean="0"/>
              <a:t>have developed </a:t>
            </a:r>
            <a:r>
              <a:rPr lang="en-US" sz="1600" dirty="0"/>
              <a:t>a comprehensive online guide to inform, educate, and engage consumers to better understand how health insurance </a:t>
            </a:r>
            <a:r>
              <a:rPr lang="en-US" sz="1600" dirty="0" smtClean="0"/>
              <a:t>works  </a:t>
            </a:r>
            <a:r>
              <a:rPr lang="en-US" sz="1600" u="sng" dirty="0" smtClean="0">
                <a:hlinkClick r:id="rId3"/>
              </a:rPr>
              <a:t>http</a:t>
            </a:r>
            <a:r>
              <a:rPr lang="en-US" sz="1600" u="sng" dirty="0">
                <a:hlinkClick r:id="rId3"/>
              </a:rPr>
              <a:t>://myhealthplan.guide</a:t>
            </a:r>
            <a:r>
              <a:rPr lang="en-US" sz="1600" u="sng" dirty="0" smtClean="0">
                <a:hlinkClick r:id="rId3"/>
              </a:rPr>
              <a:t>/</a:t>
            </a:r>
            <a:endParaRPr lang="en-US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National Health Council has developed a tool to help people learn about Marketplace </a:t>
            </a:r>
            <a:r>
              <a:rPr lang="en-US" sz="1600" dirty="0"/>
              <a:t>plans in </a:t>
            </a:r>
            <a:r>
              <a:rPr lang="en-US" sz="1600" dirty="0" smtClean="0"/>
              <a:t>their state </a:t>
            </a:r>
            <a:r>
              <a:rPr lang="en-US" sz="1600" dirty="0"/>
              <a:t>and how to </a:t>
            </a:r>
            <a:r>
              <a:rPr lang="en-US" sz="1600" dirty="0" smtClean="0"/>
              <a:t>estimate their health </a:t>
            </a:r>
            <a:r>
              <a:rPr lang="en-US" sz="1600" dirty="0"/>
              <a:t>care costs 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www.puttingpatientsfirst.net/calc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Healthcare Bluebook provides access to cost and quality data for common health care services in their location  </a:t>
            </a:r>
            <a:r>
              <a:rPr lang="en-US" sz="1600" dirty="0">
                <a:hlinkClick r:id="rId5"/>
              </a:rPr>
              <a:t>https://healthcarebluebook.com/page_ConsumerFront.aspx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From </a:t>
            </a:r>
            <a:r>
              <a:rPr lang="en-US" sz="1600" dirty="0"/>
              <a:t>Coverage to Care (C2C) </a:t>
            </a:r>
            <a:r>
              <a:rPr lang="en-US" sz="1600" dirty="0" smtClean="0"/>
              <a:t>helps people understand their your </a:t>
            </a:r>
            <a:r>
              <a:rPr lang="en-US" sz="1600" dirty="0"/>
              <a:t>health coverage and connect to primary care and </a:t>
            </a:r>
            <a:r>
              <a:rPr lang="en-US" sz="1600" dirty="0" smtClean="0"/>
              <a:t>preventive services  </a:t>
            </a:r>
            <a:r>
              <a:rPr lang="en-US" sz="1600" dirty="0" smtClean="0">
                <a:hlinkClick r:id="rId6"/>
              </a:rPr>
              <a:t>https</a:t>
            </a:r>
            <a:r>
              <a:rPr lang="en-US" sz="1600" dirty="0">
                <a:hlinkClick r:id="rId6"/>
              </a:rPr>
              <a:t>://</a:t>
            </a:r>
            <a:r>
              <a:rPr lang="en-US" sz="1600" dirty="0" smtClean="0">
                <a:hlinkClick r:id="rId6"/>
              </a:rPr>
              <a:t>www.cms.gov/About-CMS/Agency-Information/OMH/OMH-Coverage2Care.html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CMS has </a:t>
            </a:r>
            <a:r>
              <a:rPr lang="en-US" sz="1600" dirty="0" smtClean="0"/>
              <a:t>developed an official </a:t>
            </a:r>
            <a:r>
              <a:rPr lang="en-US" sz="1600" dirty="0"/>
              <a:t>Marketplace information source for assisters and outreach </a:t>
            </a:r>
            <a:r>
              <a:rPr lang="en-US" sz="1600" dirty="0" smtClean="0"/>
              <a:t>partners to </a:t>
            </a:r>
            <a:r>
              <a:rPr lang="en-US" sz="1600" dirty="0"/>
              <a:t>help existing and new Marketplace consumers 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marketplace.cms.gov/index.html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0B00-4FDE-D040-8275-1F4B80113D68}" type="slidenum">
              <a:rPr lang="en-US" smtClean="0">
                <a:solidFill>
                  <a:srgbClr val="0091CC"/>
                </a:solidFill>
              </a:rPr>
              <a:pPr/>
              <a:t>5</a:t>
            </a:fld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762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0" spc="14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Health Literacy Resources</a:t>
            </a:r>
            <a:endParaRPr lang="en-US" b="1" kern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E0B00-4FDE-D040-8275-1F4B80113D68}" type="slidenum">
              <a:rPr lang="en-US" smtClean="0">
                <a:solidFill>
                  <a:srgbClr val="0091CC"/>
                </a:solidFill>
              </a:rPr>
              <a:pPr/>
              <a:t>6</a:t>
            </a:fld>
            <a:endParaRPr lang="en-US" dirty="0">
              <a:solidFill>
                <a:srgbClr val="0091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76201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0" spc="14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</a:rPr>
              <a:t>Questions</a:t>
            </a:r>
            <a:endParaRPr lang="en-US" b="1" kern="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7" descr="question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9" t="29329" r="28003" b="30668"/>
          <a:stretch/>
        </p:blipFill>
        <p:spPr>
          <a:xfrm>
            <a:off x="1938866" y="1143000"/>
            <a:ext cx="5113867" cy="479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69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85CF"/>
      </a:dk2>
      <a:lt2>
        <a:srgbClr val="808080"/>
      </a:lt2>
      <a:accent1>
        <a:srgbClr val="2EB135"/>
      </a:accent1>
      <a:accent2>
        <a:srgbClr val="FFA200"/>
      </a:accent2>
      <a:accent3>
        <a:srgbClr val="E70F47"/>
      </a:accent3>
      <a:accent4>
        <a:srgbClr val="9325B2"/>
      </a:accent4>
      <a:accent5>
        <a:srgbClr val="2EB135"/>
      </a:accent5>
      <a:accent6>
        <a:srgbClr val="FFA200"/>
      </a:accent6>
      <a:hlink>
        <a:srgbClr val="E70F47"/>
      </a:hlink>
      <a:folHlink>
        <a:srgbClr val="9325B2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43">
      <a:dk1>
        <a:srgbClr val="0091CC"/>
      </a:dk1>
      <a:lt1>
        <a:srgbClr val="FFFFFF"/>
      </a:lt1>
      <a:dk2>
        <a:srgbClr val="000000"/>
      </a:dk2>
      <a:lt2>
        <a:srgbClr val="666666"/>
      </a:lt2>
      <a:accent1>
        <a:srgbClr val="0091CC"/>
      </a:accent1>
      <a:accent2>
        <a:srgbClr val="FFA300"/>
      </a:accent2>
      <a:accent3>
        <a:srgbClr val="43B02A"/>
      </a:accent3>
      <a:accent4>
        <a:srgbClr val="E40046"/>
      </a:accent4>
      <a:accent5>
        <a:srgbClr val="9B26B6"/>
      </a:accent5>
      <a:accent6>
        <a:srgbClr val="A0A0A0"/>
      </a:accent6>
      <a:hlink>
        <a:srgbClr val="00AEC7"/>
      </a:hlink>
      <a:folHlink>
        <a:srgbClr val="00263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20000"/>
            <a:lumOff val="8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>
          <a:defRPr sz="1400" dirty="0" smtClean="0">
            <a:solidFill>
              <a:schemeClr val="tx2"/>
            </a:solidFill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7344ABCE8A648A5BD544A059C3806" ma:contentTypeVersion="4" ma:contentTypeDescription="Create a new document." ma:contentTypeScope="" ma:versionID="e69972b3916a797be8265085aa34ed6b">
  <xsd:schema xmlns:xsd="http://www.w3.org/2001/XMLSchema" xmlns:xs="http://www.w3.org/2001/XMLSchema" xmlns:p="http://schemas.microsoft.com/office/2006/metadata/properties" xmlns:ns1="402be1cd-b671-423c-ae69-b2d3501e55de" targetNamespace="http://schemas.microsoft.com/office/2006/metadata/properties" ma:root="true" ma:fieldsID="4103a153b74a091ffa6dd6048fa0692f" ns1:_="">
    <xsd:import namespace="402be1cd-b671-423c-ae69-b2d3501e55de"/>
    <xsd:element name="properties">
      <xsd:complexType>
        <xsd:sequence>
          <xsd:element name="documentManagement">
            <xsd:complexType>
              <xsd:all>
                <xsd:element ref="ns1:Year" minOccurs="0"/>
                <xsd:element ref="ns1:Month" minOccurs="0"/>
                <xsd:element ref="ns1:Date_x0020_of_x0020_Meeting" minOccurs="0"/>
                <xsd:element ref="ns1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be1cd-b671-423c-ae69-b2d3501e55de" elementFormDefault="qualified">
    <xsd:import namespace="http://schemas.microsoft.com/office/2006/documentManagement/types"/>
    <xsd:import namespace="http://schemas.microsoft.com/office/infopath/2007/PartnerControls"/>
    <xsd:element name="Year" ma:index="0" nillable="true" ma:displayName="Year" ma:default="2014" ma:format="Dropdown" ma:internalName="Year">
      <xsd:simpleType>
        <xsd:restriction base="dms:Choice"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</xsd:restriction>
      </xsd:simpleType>
    </xsd:element>
    <xsd:element name="Month" ma:index="1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Date_x0020_of_x0020_Meeting" ma:index="2" nillable="true" ma:displayName="Date of Meeting" ma:format="DateOnly" ma:internalName="Date_x0020_of_x0020_Meeting">
      <xsd:simpleType>
        <xsd:restriction base="dms:DateTime"/>
      </xsd:simpleType>
    </xsd:element>
    <xsd:element name="Document_x0020_Type" ma:index="4" nillable="true" ma:displayName="Document Type" ma:format="Dropdown" ma:internalName="Document_x0020_Type">
      <xsd:simpleType>
        <xsd:restriction base="dms:Choice">
          <xsd:enumeration value="Agenda"/>
          <xsd:enumeration value="Form"/>
          <xsd:enumeration value="Checklist"/>
          <xsd:enumeration value="Decision Memo"/>
          <xsd:enumeration value="Tasklist"/>
          <xsd:enumeration value="Matrix"/>
          <xsd:enumeration value="Meeting Minutes"/>
          <xsd:enumeration value="OIR Filings"/>
          <xsd:enumeration value="Placemat"/>
          <xsd:enumeration value="PLP"/>
          <xsd:enumeration value="Presentation"/>
          <xsd:enumeration value="Project Carryovers"/>
          <xsd:enumeration value="Report"/>
          <xsd:enumeration value="Scorecard"/>
          <xsd:enumeration value="SQL Code"/>
          <xsd:enumeration value="Standard Operating Procedure"/>
          <xsd:enumeration value="Source Document"/>
          <xsd:enumeration value="TaskList"/>
          <xsd:enumeration value="Template"/>
          <xsd:enumeration value="WorkPla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5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402be1cd-b671-423c-ae69-b2d3501e55de">2015</Year>
    <Document_x0020_Type xmlns="402be1cd-b671-423c-ae69-b2d3501e55de">Presentation</Document_x0020_Type>
    <Month xmlns="402be1cd-b671-423c-ae69-b2d3501e55de">August</Month>
    <Date_x0020_of_x0020_Meeting xmlns="402be1cd-b671-423c-ae69-b2d3501e55de">2015-08-26T04:00:00+00:00</Date_x0020_of_x0020_Meet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29DAD9-3636-4C1B-9E76-5FD7F0AC7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be1cd-b671-423c-ae69-b2d3501e5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3BC9C6-1644-4238-B912-65B9E96AD505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402be1cd-b671-423c-ae69-b2d3501e55de"/>
  </ds:schemaRefs>
</ds:datastoreItem>
</file>

<file path=customXml/itemProps3.xml><?xml version="1.0" encoding="utf-8"?>
<ds:datastoreItem xmlns:ds="http://schemas.openxmlformats.org/officeDocument/2006/customXml" ds:itemID="{180E8BF6-1E78-41B2-A03F-2B2606F2DF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121125</TotalTime>
  <Words>803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Blank Presentation</vt:lpstr>
      <vt:lpstr>1_Blank Presentation</vt:lpstr>
      <vt:lpstr>Health Care Literacy: More Important Than Ever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Abib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KYP for All Segments</dc:title>
  <dc:creator>Abib Johnson</dc:creator>
  <cp:lastModifiedBy>ug40</cp:lastModifiedBy>
  <cp:revision>1160</cp:revision>
  <cp:lastPrinted>2016-11-29T15:00:48Z</cp:lastPrinted>
  <dcterms:created xsi:type="dcterms:W3CDTF">2011-07-06T19:40:19Z</dcterms:created>
  <dcterms:modified xsi:type="dcterms:W3CDTF">2017-01-06T23:21:21Z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0x010100A827344ABCE8A648A5BD544A059C3806</vt:lpwstr>
  </property>
  <property fmtid="{D5CDD505-2E9C-101B-9397-08002B2CF9AE}" pid="3" name="_NewReviewCycle">
    <vt:lpwstr/>
  </property>
</Properties>
</file>